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99"/>
  </p:notesMasterIdLst>
  <p:sldIdLst>
    <p:sldId id="256" r:id="rId3"/>
    <p:sldId id="257" r:id="rId4"/>
    <p:sldId id="262" r:id="rId5"/>
    <p:sldId id="263" r:id="rId6"/>
    <p:sldId id="264" r:id="rId7"/>
    <p:sldId id="267" r:id="rId8"/>
    <p:sldId id="268" r:id="rId9"/>
    <p:sldId id="397" r:id="rId10"/>
    <p:sldId id="269" r:id="rId11"/>
    <p:sldId id="270" r:id="rId12"/>
    <p:sldId id="374" r:id="rId13"/>
    <p:sldId id="375" r:id="rId14"/>
    <p:sldId id="388" r:id="rId15"/>
    <p:sldId id="395" r:id="rId16"/>
    <p:sldId id="400" r:id="rId17"/>
    <p:sldId id="377" r:id="rId18"/>
    <p:sldId id="276" r:id="rId19"/>
    <p:sldId id="277" r:id="rId20"/>
    <p:sldId id="278" r:id="rId21"/>
    <p:sldId id="279" r:id="rId22"/>
    <p:sldId id="280" r:id="rId23"/>
    <p:sldId id="281" r:id="rId24"/>
    <p:sldId id="298" r:id="rId25"/>
    <p:sldId id="299" r:id="rId26"/>
    <p:sldId id="300" r:id="rId27"/>
    <p:sldId id="301" r:id="rId28"/>
    <p:sldId id="303" r:id="rId29"/>
    <p:sldId id="407" r:id="rId30"/>
    <p:sldId id="304" r:id="rId31"/>
    <p:sldId id="403" r:id="rId32"/>
    <p:sldId id="404" r:id="rId33"/>
    <p:sldId id="405" r:id="rId34"/>
    <p:sldId id="308" r:id="rId35"/>
    <p:sldId id="306" r:id="rId36"/>
    <p:sldId id="398" r:id="rId37"/>
    <p:sldId id="309" r:id="rId38"/>
    <p:sldId id="310" r:id="rId39"/>
    <p:sldId id="312" r:id="rId40"/>
    <p:sldId id="313" r:id="rId41"/>
    <p:sldId id="311" r:id="rId42"/>
    <p:sldId id="315" r:id="rId43"/>
    <p:sldId id="399" r:id="rId44"/>
    <p:sldId id="316" r:id="rId45"/>
    <p:sldId id="380" r:id="rId46"/>
    <p:sldId id="386" r:id="rId47"/>
    <p:sldId id="317" r:id="rId48"/>
    <p:sldId id="318" r:id="rId49"/>
    <p:sldId id="319" r:id="rId50"/>
    <p:sldId id="320" r:id="rId51"/>
    <p:sldId id="396" r:id="rId52"/>
    <p:sldId id="321" r:id="rId53"/>
    <p:sldId id="322" r:id="rId54"/>
    <p:sldId id="323" r:id="rId55"/>
    <p:sldId id="402" r:id="rId56"/>
    <p:sldId id="406"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7" r:id="rId78"/>
    <p:sldId id="389" r:id="rId79"/>
    <p:sldId id="381" r:id="rId80"/>
    <p:sldId id="350" r:id="rId81"/>
    <p:sldId id="351" r:id="rId82"/>
    <p:sldId id="352" r:id="rId83"/>
    <p:sldId id="354" r:id="rId84"/>
    <p:sldId id="355" r:id="rId85"/>
    <p:sldId id="356" r:id="rId86"/>
    <p:sldId id="357" r:id="rId87"/>
    <p:sldId id="358" r:id="rId88"/>
    <p:sldId id="383" r:id="rId89"/>
    <p:sldId id="359" r:id="rId90"/>
    <p:sldId id="360" r:id="rId91"/>
    <p:sldId id="401" r:id="rId92"/>
    <p:sldId id="361" r:id="rId93"/>
    <p:sldId id="363" r:id="rId94"/>
    <p:sldId id="364" r:id="rId95"/>
    <p:sldId id="365" r:id="rId96"/>
    <p:sldId id="366" r:id="rId97"/>
    <p:sldId id="367"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46"/>
    <p:restoredTop sz="88980" autoAdjust="0"/>
  </p:normalViewPr>
  <p:slideViewPr>
    <p:cSldViewPr snapToGrid="0" snapToObjects="1">
      <p:cViewPr varScale="1">
        <p:scale>
          <a:sx n="151" d="100"/>
          <a:sy n="151" d="100"/>
        </p:scale>
        <p:origin x="728"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extLst>
      <p:ext uri="{BB962C8B-B14F-4D97-AF65-F5344CB8AC3E}">
        <p14:creationId xmlns:p14="http://schemas.microsoft.com/office/powerpoint/2010/main" val="2653740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77707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88106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65265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extLst>
      <p:ext uri="{BB962C8B-B14F-4D97-AF65-F5344CB8AC3E}">
        <p14:creationId xmlns:p14="http://schemas.microsoft.com/office/powerpoint/2010/main" val="2835510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49202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thewhyaxis.substack.com/"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thewhyaxis.substack.com/p/chart-of-the-week-chunky-trucks"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Data Journalism</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US" dirty="0"/>
              <a:t>Northwestern University</a:t>
            </a:r>
            <a:endParaRPr dirty="0"/>
          </a:p>
          <a:p>
            <a:pPr marL="0" lvl="0" indent="0" rtl="0">
              <a:spcBef>
                <a:spcPts val="0"/>
              </a:spcBef>
              <a:spcAft>
                <a:spcPts val="0"/>
              </a:spcAft>
              <a:buNone/>
            </a:pPr>
            <a:r>
              <a:rPr lang="en-US" dirty="0"/>
              <a:t>Sean McMinn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4800" dirty="0"/>
              <a:t>… the president of the United States sent a tweet.</a:t>
            </a:r>
          </a:p>
          <a:p>
            <a:pPr marL="0" lvl="0" indent="0" algn="r" rtl="0">
              <a:spcBef>
                <a:spcPts val="0"/>
              </a:spcBef>
              <a:spcAft>
                <a:spcPts val="1600"/>
              </a:spcAft>
              <a:buNone/>
            </a:pPr>
            <a:r>
              <a:rPr lang="en-US" sz="4800" dirty="0"/>
              <a:t>(!)</a:t>
            </a:r>
            <a:endParaRPr sz="4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pic>
        <p:nvPicPr>
          <p:cNvPr id="9" name="Picture 8">
            <a:extLst>
              <a:ext uri="{FF2B5EF4-FFF2-40B4-BE49-F238E27FC236}">
                <a16:creationId xmlns:a16="http://schemas.microsoft.com/office/drawing/2014/main" id="{955F7D9A-55DE-4F4E-ACE8-FB87C9AFCECE}"/>
              </a:ext>
            </a:extLst>
          </p:cNvPr>
          <p:cNvPicPr>
            <a:picLocks noChangeAspect="1"/>
          </p:cNvPicPr>
          <p:nvPr/>
        </p:nvPicPr>
        <p:blipFill>
          <a:blip r:embed="rId4"/>
          <a:stretch>
            <a:fillRect/>
          </a:stretch>
        </p:blipFill>
        <p:spPr>
          <a:xfrm>
            <a:off x="1739612" y="0"/>
            <a:ext cx="6071176" cy="5143500"/>
          </a:xfrm>
          <a:prstGeom prst="rect">
            <a:avLst/>
          </a:prstGeom>
        </p:spPr>
      </p:pic>
    </p:spTree>
    <p:extLst>
      <p:ext uri="{BB962C8B-B14F-4D97-AF65-F5344CB8AC3E}">
        <p14:creationId xmlns:p14="http://schemas.microsoft.com/office/powerpoint/2010/main" val="189355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3" name="Picture 2">
            <a:extLst>
              <a:ext uri="{FF2B5EF4-FFF2-40B4-BE49-F238E27FC236}">
                <a16:creationId xmlns:a16="http://schemas.microsoft.com/office/drawing/2014/main" id="{8C345D4B-2818-7F46-B944-CA77671DAD11}"/>
              </a:ext>
            </a:extLst>
          </p:cNvPr>
          <p:cNvPicPr>
            <a:picLocks noChangeAspect="1"/>
          </p:cNvPicPr>
          <p:nvPr/>
        </p:nvPicPr>
        <p:blipFill>
          <a:blip r:embed="rId3"/>
          <a:stretch>
            <a:fillRect/>
          </a:stretch>
        </p:blipFill>
        <p:spPr>
          <a:xfrm>
            <a:off x="1097972" y="574625"/>
            <a:ext cx="6815338" cy="38165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Politico</a:t>
            </a:r>
            <a:r>
              <a:rPr lang="en" dirty="0"/>
              <a:t>, where I </a:t>
            </a:r>
            <a:r>
              <a:rPr lang="en-US" dirty="0"/>
              <a:t>edit graphics and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rgbClr val="333333"/>
                </a:solidFill>
                <a:highlight>
                  <a:srgbClr val="FFFFFF"/>
                </a:highlight>
              </a:rPr>
              <a:t>Assessment quiz</a:t>
            </a:r>
          </a:p>
          <a:p>
            <a:pPr marL="114300" indent="0">
              <a:buNone/>
            </a:pPr>
            <a:r>
              <a:rPr lang="en-US" sz="2800" dirty="0" err="1"/>
              <a:t>github.com</a:t>
            </a:r>
            <a:r>
              <a:rPr lang="en-US" sz="2800" dirty="0"/>
              <a:t>/</a:t>
            </a:r>
            <a:r>
              <a:rPr lang="en-US" sz="2800" dirty="0" err="1"/>
              <a:t>shmcminn</a:t>
            </a:r>
            <a:r>
              <a:rPr lang="en-US" sz="2800" dirty="0"/>
              <a:t>/digitalframeworks-fall2021</a:t>
            </a:r>
          </a:p>
          <a:p>
            <a:pPr marL="114300" indent="0">
              <a:buNone/>
            </a:pPr>
            <a:r>
              <a:rPr lang="en-US" sz="2800" b="1" dirty="0"/>
              <a:t>	</a:t>
            </a:r>
            <a:r>
              <a:rPr lang="en-US" sz="2800" dirty="0"/>
              <a:t>=&gt; class 1</a:t>
            </a:r>
          </a:p>
          <a:p>
            <a:pPr marL="0" lvl="0" indent="0" rtl="0">
              <a:spcBef>
                <a:spcPts val="0"/>
              </a:spcBef>
              <a:spcAft>
                <a:spcPts val="1600"/>
              </a:spcAft>
              <a:buNone/>
            </a:pPr>
            <a:endParaRPr sz="3600" dirty="0"/>
          </a:p>
        </p:txBody>
      </p:sp>
    </p:spTree>
    <p:extLst>
      <p:ext uri="{BB962C8B-B14F-4D97-AF65-F5344CB8AC3E}">
        <p14:creationId xmlns:p14="http://schemas.microsoft.com/office/powerpoint/2010/main" val="3278804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3000" dirty="0"/>
              <a:t>We will also discuss what’s been published in a data journalism newsletter: </a:t>
            </a:r>
            <a:r>
              <a:rPr lang="en-US" sz="3000" dirty="0">
                <a:hlinkClick r:id="rId3"/>
              </a:rPr>
              <a:t>The Why Axis</a:t>
            </a:r>
            <a:r>
              <a:rPr lang="en-US" sz="3000" dirty="0"/>
              <a:t>. Please subscribe (for free) and read. They’re short!  </a:t>
            </a:r>
          </a:p>
        </p:txBody>
      </p:sp>
    </p:spTree>
    <p:extLst>
      <p:ext uri="{BB962C8B-B14F-4D97-AF65-F5344CB8AC3E}">
        <p14:creationId xmlns:p14="http://schemas.microsoft.com/office/powerpoint/2010/main" val="2178523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Pause!</a:t>
            </a:r>
            <a:endParaRPr dirty="0"/>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3000" dirty="0">
                <a:hlinkClick r:id="rId3"/>
              </a:rPr>
              <a:t>thewhyaxis.substack.com/p/chart-of-the-week-chunky-trucks</a:t>
            </a:r>
            <a:endParaRPr lang="en-US" sz="3000" dirty="0"/>
          </a:p>
          <a:p>
            <a:pPr marL="0" lvl="0" indent="0">
              <a:spcAft>
                <a:spcPts val="1600"/>
              </a:spcAft>
              <a:buNone/>
            </a:pPr>
            <a:endParaRPr lang="en-US" sz="3000" dirty="0"/>
          </a:p>
          <a:p>
            <a:pPr marL="0" lvl="0" indent="0">
              <a:spcAft>
                <a:spcPts val="1600"/>
              </a:spcAft>
              <a:buNone/>
            </a:pPr>
            <a:r>
              <a:rPr lang="en-US" sz="3000" dirty="0"/>
              <a:t>Let’s do one now!</a:t>
            </a:r>
          </a:p>
        </p:txBody>
      </p:sp>
    </p:spTree>
    <p:extLst>
      <p:ext uri="{BB962C8B-B14F-4D97-AF65-F5344CB8AC3E}">
        <p14:creationId xmlns:p14="http://schemas.microsoft.com/office/powerpoint/2010/main" val="2546523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Pause!</a:t>
            </a:r>
            <a:endParaRPr dirty="0"/>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514350" lvl="0" indent="-514350">
              <a:spcAft>
                <a:spcPts val="1600"/>
              </a:spcAft>
              <a:buAutoNum type="arabicPeriod"/>
            </a:pPr>
            <a:r>
              <a:rPr lang="en-US" sz="3000" dirty="0"/>
              <a:t>Where did he get the data</a:t>
            </a:r>
          </a:p>
          <a:p>
            <a:pPr marL="514350" lvl="0" indent="-514350">
              <a:spcAft>
                <a:spcPts val="1600"/>
              </a:spcAft>
              <a:buAutoNum type="arabicPeriod"/>
            </a:pPr>
            <a:r>
              <a:rPr lang="en-US" sz="3000" dirty="0"/>
              <a:t>What’s the news in the data</a:t>
            </a:r>
          </a:p>
          <a:p>
            <a:pPr marL="514350" lvl="0" indent="-514350">
              <a:spcAft>
                <a:spcPts val="1600"/>
              </a:spcAft>
              <a:buAutoNum type="arabicPeriod"/>
            </a:pPr>
            <a:r>
              <a:rPr lang="en-US" sz="3000" dirty="0"/>
              <a:t>Why did he use this visualization type?</a:t>
            </a:r>
          </a:p>
          <a:p>
            <a:pPr marL="514350" lvl="0" indent="-514350">
              <a:spcAft>
                <a:spcPts val="1600"/>
              </a:spcAft>
              <a:buAutoNum type="arabicPeriod"/>
            </a:pPr>
            <a:r>
              <a:rPr lang="en-US" sz="3000" dirty="0"/>
              <a:t>What are the limitations of the data?  </a:t>
            </a:r>
          </a:p>
        </p:txBody>
      </p:sp>
    </p:spTree>
    <p:extLst>
      <p:ext uri="{BB962C8B-B14F-4D97-AF65-F5344CB8AC3E}">
        <p14:creationId xmlns:p14="http://schemas.microsoft.com/office/powerpoint/2010/main" val="947885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At the end of the term, I’ll bring in some other interesting people working in journalism/data/tech/design.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dirty="0"/>
              <a:t>Share data stories</a:t>
            </a:r>
          </a:p>
          <a:p>
            <a:r>
              <a:rPr lang="en-US" dirty="0"/>
              <a:t>Why Axis</a:t>
            </a:r>
          </a:p>
          <a:p>
            <a:r>
              <a:rPr lang="en-US" dirty="0"/>
              <a:t>Lecture</a:t>
            </a:r>
          </a:p>
          <a:p>
            <a:r>
              <a:rPr lang="en-US" dirty="0"/>
              <a:t>Introduce assignment 1</a:t>
            </a:r>
          </a:p>
          <a:p>
            <a:r>
              <a:rPr lang="en-US" dirty="0"/>
              <a:t>Free time (assignment, office hours, leave early)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BONUS: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Deconstructing stories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the pros did it, and how you can too</a:t>
            </a:r>
          </a:p>
        </p:txBody>
      </p:sp>
    </p:spTree>
    <p:extLst>
      <p:ext uri="{BB962C8B-B14F-4D97-AF65-F5344CB8AC3E}">
        <p14:creationId xmlns:p14="http://schemas.microsoft.com/office/powerpoint/2010/main" val="1888349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a:t>
            </a:r>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a:t>
            </a:r>
            <a:r>
              <a:rPr lang="en-US" dirty="0" err="1"/>
              <a:t>shmcminn</a:t>
            </a:r>
            <a:r>
              <a:rPr lang="en-US" dirty="0"/>
              <a:t>/digitalframeworks-fall2021</a:t>
            </a:r>
          </a:p>
        </p:txBody>
      </p:sp>
    </p:spTree>
    <p:extLst>
      <p:ext uri="{BB962C8B-B14F-4D97-AF65-F5344CB8AC3E}">
        <p14:creationId xmlns:p14="http://schemas.microsoft.com/office/powerpoint/2010/main" val="3326843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400" dirty="0"/>
              <a:t>You’re responsible for writing a 1,000</a:t>
            </a:r>
            <a:r>
              <a:rPr lang="en-US" sz="2400" dirty="0"/>
              <a:t>-</a:t>
            </a:r>
            <a:r>
              <a:rPr lang="en" sz="2400" dirty="0"/>
              <a:t>word data story by the end of the quarter. </a:t>
            </a:r>
          </a:p>
          <a:p>
            <a:pPr marL="0" lvl="0" indent="0" rtl="0">
              <a:spcBef>
                <a:spcPts val="0"/>
              </a:spcBef>
              <a:spcAft>
                <a:spcPts val="1600"/>
              </a:spcAft>
              <a:buNone/>
            </a:pPr>
            <a:endParaRPr lang="en" sz="2400" dirty="0"/>
          </a:p>
          <a:p>
            <a:pPr marL="0" indent="0">
              <a:spcAft>
                <a:spcPts val="1600"/>
              </a:spcAft>
              <a:buNone/>
            </a:pPr>
            <a:r>
              <a:rPr lang="en" sz="2400" dirty="0"/>
              <a:t>More info in </a:t>
            </a:r>
            <a:r>
              <a:rPr lang="en-US" sz="2400" dirty="0"/>
              <a:t>finalproject.md file on </a:t>
            </a:r>
            <a:r>
              <a:rPr lang="en-US" sz="2400" dirty="0" err="1"/>
              <a:t>github</a:t>
            </a:r>
            <a:endParaRPr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cannot get more than a C on an assignment if there are significant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a:spcBef>
                <a:spcPts val="1600"/>
              </a:spcBef>
              <a:buNone/>
            </a:pPr>
            <a:r>
              <a:rPr lang="en-US" dirty="0">
                <a:solidFill>
                  <a:srgbClr val="333333"/>
                </a:solidFill>
              </a:rPr>
              <a:t>Students are encouraged to discuss assignments. Your final work, however, must be entirely your own. A good rule of thumb is that no one else should take over your keyboard while completing an assignment. All university policies regarding cheating apply to this class.</a:t>
            </a:r>
          </a:p>
          <a:p>
            <a:pPr marL="0" lvl="0" indent="0" rtl="0">
              <a:spcBef>
                <a:spcPts val="800"/>
              </a:spcBef>
              <a:spcAft>
                <a:spcPts val="1600"/>
              </a:spcAft>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24EBE6-9FD6-1E4C-A557-0318D9B61713}"/>
              </a:ext>
            </a:extLst>
          </p:cNvPr>
          <p:cNvSpPr txBox="1"/>
          <p:nvPr/>
        </p:nvSpPr>
        <p:spPr>
          <a:xfrm>
            <a:off x="4572000" y="2667000"/>
            <a:ext cx="1043876" cy="523220"/>
          </a:xfrm>
          <a:prstGeom prst="rect">
            <a:avLst/>
          </a:prstGeom>
          <a:noFill/>
        </p:spPr>
        <p:txBody>
          <a:bodyPr wrap="none" rtlCol="0">
            <a:spAutoFit/>
          </a:bodyPr>
          <a:lstStyle/>
          <a:p>
            <a:r>
              <a:rPr lang="en-US" sz="2800" dirty="0">
                <a:latin typeface="Courier" pitchFamily="2" charset="0"/>
              </a:rPr>
              <a:t>&lt;</a:t>
            </a:r>
            <a:r>
              <a:rPr lang="en-US" sz="2800" dirty="0" err="1">
                <a:latin typeface="Courier" pitchFamily="2" charset="0"/>
              </a:rPr>
              <a:t>br</a:t>
            </a:r>
            <a:r>
              <a:rPr lang="en-US" sz="2800" dirty="0">
                <a:latin typeface="Courier" pitchFamily="2" charset="0"/>
              </a:rPr>
              <a:t>&gt;</a:t>
            </a:r>
          </a:p>
        </p:txBody>
      </p:sp>
    </p:spTree>
    <p:extLst>
      <p:ext uri="{BB962C8B-B14F-4D97-AF65-F5344CB8AC3E}">
        <p14:creationId xmlns:p14="http://schemas.microsoft.com/office/powerpoint/2010/main" val="130184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713D8-934F-7D4B-9FD9-22EC01EFBFED}"/>
              </a:ext>
            </a:extLst>
          </p:cNvPr>
          <p:cNvPicPr>
            <a:picLocks noChangeAspect="1"/>
          </p:cNvPicPr>
          <p:nvPr/>
        </p:nvPicPr>
        <p:blipFill>
          <a:blip r:embed="rId2"/>
          <a:stretch>
            <a:fillRect/>
          </a:stretch>
        </p:blipFill>
        <p:spPr>
          <a:xfrm>
            <a:off x="2228850" y="127000"/>
            <a:ext cx="4686300" cy="4889500"/>
          </a:xfrm>
          <a:prstGeom prst="rect">
            <a:avLst/>
          </a:prstGeom>
        </p:spPr>
      </p:pic>
    </p:spTree>
    <p:extLst>
      <p:ext uri="{BB962C8B-B14F-4D97-AF65-F5344CB8AC3E}">
        <p14:creationId xmlns:p14="http://schemas.microsoft.com/office/powerpoint/2010/main" val="145709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descr="A picture containing diagram&#10;&#10;Description automatically generated">
            <a:extLst>
              <a:ext uri="{FF2B5EF4-FFF2-40B4-BE49-F238E27FC236}">
                <a16:creationId xmlns:a16="http://schemas.microsoft.com/office/drawing/2014/main" id="{0FEFC6E2-625A-5E4A-BDBA-45B6CEFCB75B}"/>
              </a:ext>
            </a:extLst>
          </p:cNvPr>
          <p:cNvPicPr>
            <a:picLocks noChangeAspect="1"/>
          </p:cNvPicPr>
          <p:nvPr/>
        </p:nvPicPr>
        <p:blipFill>
          <a:blip r:embed="rId3"/>
          <a:stretch>
            <a:fillRect/>
          </a:stretch>
        </p:blipFill>
        <p:spPr>
          <a:xfrm>
            <a:off x="880677" y="0"/>
            <a:ext cx="7382645" cy="5143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asks intern candidates for a link to </a:t>
            </a:r>
            <a:r>
              <a:rPr lang="en" sz="1800" dirty="0" err="1"/>
              <a:t>github</a:t>
            </a:r>
            <a:r>
              <a:rPr lang="en" sz="1800" dirty="0"/>
              <a:t> profile</a:t>
            </a:r>
            <a:endParaRPr sz="1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US" sz="3000" dirty="0">
                <a:highlight>
                  <a:srgbClr val="FFF2CC"/>
                </a:highlight>
              </a:rPr>
              <a:t>datavisualization-fall2021 </a:t>
            </a:r>
            <a:r>
              <a:rPr lang="en" sz="3000" dirty="0"/>
              <a:t>(so I can find it easily)</a:t>
            </a:r>
            <a:endParaRPr sz="3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r>
              <a:rPr lang="en" dirty="0"/>
              <a:t>Call your repository </a:t>
            </a:r>
          </a:p>
          <a:p>
            <a:r>
              <a:rPr lang="en-US" dirty="0">
                <a:highlight>
                  <a:srgbClr val="FFF2CC"/>
                </a:highlight>
              </a:rPr>
              <a:t>datavisualization-fall2021</a:t>
            </a: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Make it public</a:t>
            </a:r>
            <a:endParaRPr dirty="0"/>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out form to submit your </a:t>
            </a:r>
            <a:r>
              <a:rPr lang="en-US" dirty="0" err="1"/>
              <a:t>github</a:t>
            </a:r>
            <a:r>
              <a:rPr lang="en-US" dirty="0"/>
              <a:t> repo in class1 folder here</a:t>
            </a:r>
          </a:p>
          <a:p>
            <a:pPr marL="114300" indent="0">
              <a:buNone/>
            </a:pPr>
            <a:endParaRPr lang="en-US" dirty="0"/>
          </a:p>
          <a:p>
            <a:pPr marL="114300" indent="0">
              <a:buNone/>
            </a:pPr>
            <a:r>
              <a:rPr lang="en-US" dirty="0" err="1"/>
              <a:t>github.com</a:t>
            </a:r>
            <a:r>
              <a:rPr lang="en-US" dirty="0"/>
              <a:t>/</a:t>
            </a:r>
            <a:r>
              <a:rPr lang="en-US" dirty="0" err="1"/>
              <a:t>shmcminn</a:t>
            </a:r>
            <a:r>
              <a:rPr lang="en-US" dirty="0"/>
              <a:t>/digitalframeworks-fall2021</a:t>
            </a:r>
          </a:p>
          <a:p>
            <a:pPr marL="114300" indent="0">
              <a:buNone/>
            </a:pPr>
            <a:r>
              <a:rPr lang="en-US" b="1" dirty="0"/>
              <a:t>	</a:t>
            </a:r>
            <a:r>
              <a:rPr lang="en-US" dirty="0"/>
              <a:t>=&gt; class 1</a:t>
            </a:r>
          </a:p>
          <a:p>
            <a:pPr marL="114300" indent="0">
              <a:buNone/>
            </a:pPr>
            <a:r>
              <a:rPr lang="en-US" dirty="0"/>
              <a:t>	</a:t>
            </a:r>
            <a:r>
              <a:rPr lang="en-US" b="1" dirty="0"/>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...but the data reporting in stories isn’t always obvious</a:t>
            </a:r>
            <a:endParaRPr sz="2400" dirty="0"/>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Data-driven Journalism</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MAKE SURE TO PREVIEW</a:t>
            </a:r>
          </a:p>
          <a:p>
            <a:pPr marL="0" lvl="0" indent="0" rtl="0">
              <a:spcBef>
                <a:spcPts val="0"/>
              </a:spcBef>
              <a:spcAft>
                <a:spcPts val="0"/>
              </a:spcAft>
              <a:buNone/>
            </a:pPr>
            <a:endParaRPr lang="en-US" sz="3000" dirty="0"/>
          </a:p>
          <a:p>
            <a:pPr marL="0" lvl="0" indent="0" rtl="0">
              <a:spcBef>
                <a:spcPts val="0"/>
              </a:spcBef>
              <a:spcAft>
                <a:spcPts val="0"/>
              </a:spcAft>
              <a:buNone/>
            </a:pPr>
            <a:r>
              <a:rPr lang="en-US" sz="2000" i="1" dirty="0"/>
              <a:t>You’ll be responsible if your assignments are unreadable because you wrote the markdown incorrectly</a:t>
            </a:r>
            <a:endParaRPr sz="2000" i="1" dirty="0"/>
          </a:p>
        </p:txBody>
      </p:sp>
    </p:spTree>
    <p:extLst>
      <p:ext uri="{BB962C8B-B14F-4D97-AF65-F5344CB8AC3E}">
        <p14:creationId xmlns:p14="http://schemas.microsoft.com/office/powerpoint/2010/main" val="22959454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33534</TotalTime>
  <Words>3005</Words>
  <Application>Microsoft Macintosh PowerPoint</Application>
  <PresentationFormat>On-screen Show (16:9)</PresentationFormat>
  <Paragraphs>293</Paragraphs>
  <Slides>96</Slides>
  <Notes>89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96</vt:i4>
      </vt:variant>
    </vt:vector>
  </HeadingPairs>
  <TitlesOfParts>
    <vt:vector size="102" baseType="lpstr">
      <vt:lpstr>Courier</vt:lpstr>
      <vt:lpstr>Alfa Slab One</vt:lpstr>
      <vt:lpstr>Arial</vt:lpstr>
      <vt:lpstr>Proxima Nova</vt:lpstr>
      <vt:lpstr>Simple Light</vt:lpstr>
      <vt:lpstr>Gameday</vt:lpstr>
      <vt:lpstr>Data Journalism</vt:lpstr>
      <vt:lpstr>Intros</vt:lpstr>
      <vt:lpstr>When we think about data...</vt:lpstr>
      <vt:lpstr>PowerPoint Presentation</vt:lpstr>
      <vt:lpstr>PowerPoint Presentation</vt:lpstr>
      <vt:lpstr>PowerPoint Presentation</vt:lpstr>
      <vt:lpstr>...but the data reporting in stories isn’t always obvious</vt:lpstr>
      <vt:lpstr>PowerPoint Presentation</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Pause!</vt:lpstr>
      <vt:lpstr>Pause!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PowerPoint Presentation</vt:lpstr>
      <vt:lpstr>PowerPoint Presentation</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69</cp:revision>
  <dcterms:modified xsi:type="dcterms:W3CDTF">2021-09-25T19:16:11Z</dcterms:modified>
</cp:coreProperties>
</file>